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9" r:id="rId2"/>
    <p:sldId id="265" r:id="rId3"/>
    <p:sldId id="273" r:id="rId4"/>
    <p:sldId id="280" r:id="rId5"/>
    <p:sldId id="281" r:id="rId6"/>
    <p:sldId id="282" r:id="rId7"/>
    <p:sldId id="283" r:id="rId8"/>
    <p:sldId id="291" r:id="rId9"/>
    <p:sldId id="284" r:id="rId10"/>
    <p:sldId id="287" r:id="rId11"/>
    <p:sldId id="296" r:id="rId12"/>
    <p:sldId id="288" r:id="rId13"/>
    <p:sldId id="297" r:id="rId14"/>
    <p:sldId id="298" r:id="rId15"/>
    <p:sldId id="292" r:id="rId16"/>
    <p:sldId id="294" r:id="rId17"/>
    <p:sldId id="29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63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9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3963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678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6353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002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519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54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7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38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96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85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51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60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74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67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F6D2-4234-44CF-A90D-A982DAAB9881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66DDBA-F633-4602-9DA9-0AF9BCD950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22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319927"/>
            <a:ext cx="69127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600" dirty="0" smtClean="0"/>
              <a:t>Year 5 –Manor Adventure, Norfolk Lakes</a:t>
            </a:r>
          </a:p>
          <a:p>
            <a:pPr marL="0" indent="0" algn="ctr">
              <a:buNone/>
            </a:pPr>
            <a:r>
              <a:rPr lang="en-GB" sz="4600" dirty="0" smtClean="0"/>
              <a:t>19</a:t>
            </a:r>
            <a:r>
              <a:rPr lang="en-GB" sz="4600" baseline="30000" dirty="0" smtClean="0"/>
              <a:t>th</a:t>
            </a:r>
            <a:r>
              <a:rPr lang="en-GB" sz="4600" dirty="0" smtClean="0"/>
              <a:t> April – 21</a:t>
            </a:r>
            <a:r>
              <a:rPr lang="en-GB" sz="4600" baseline="30000" dirty="0" smtClean="0"/>
              <a:t>st</a:t>
            </a:r>
            <a:r>
              <a:rPr lang="en-GB" sz="4600" dirty="0" smtClean="0"/>
              <a:t> </a:t>
            </a:r>
            <a:r>
              <a:rPr lang="en-GB" sz="4600" dirty="0" smtClean="0"/>
              <a:t>April 2023</a:t>
            </a:r>
            <a:endParaRPr lang="en-GB" sz="4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153" y="3501008"/>
            <a:ext cx="2520280" cy="288448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3462111"/>
            <a:ext cx="380047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10348"/>
            <a:ext cx="8229600" cy="1252728"/>
          </a:xfrm>
        </p:spPr>
        <p:txBody>
          <a:bodyPr/>
          <a:lstStyle/>
          <a:p>
            <a:r>
              <a:rPr lang="en-GB" dirty="0" smtClean="0"/>
              <a:t>Activity groups/dormitories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6381328"/>
          </a:xfrm>
        </p:spPr>
        <p:txBody>
          <a:bodyPr>
            <a:normAutofit/>
          </a:bodyPr>
          <a:lstStyle/>
          <a:p>
            <a:r>
              <a:rPr lang="en-GB" sz="2600" dirty="0" smtClean="0"/>
              <a:t>Dorms accommodate either 4 – 6 children.</a:t>
            </a:r>
          </a:p>
          <a:p>
            <a:r>
              <a:rPr lang="en-GB" sz="2600" dirty="0" smtClean="0"/>
              <a:t>Children will be choosing their dormitory groups tomorrow (with our guidance)</a:t>
            </a:r>
          </a:p>
          <a:p>
            <a:r>
              <a:rPr lang="en-GB" sz="2600" dirty="0" smtClean="0"/>
              <a:t>Activity groups have been made up in consultation with the Year 5 team to get a balance of boys/girls and across the classes.</a:t>
            </a:r>
          </a:p>
          <a:p>
            <a:r>
              <a:rPr lang="en-GB" sz="2600" dirty="0" smtClean="0"/>
              <a:t>Dormitories are simply furnished with bunk beds – a bottom sheet is provided.</a:t>
            </a:r>
          </a:p>
          <a:p>
            <a:r>
              <a:rPr lang="en-GB" sz="2600" b="1" dirty="0" smtClean="0"/>
              <a:t>Children to bring a sleeping bag and a pillow with pillow case.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73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10348"/>
            <a:ext cx="8229600" cy="1252728"/>
          </a:xfrm>
        </p:spPr>
        <p:txBody>
          <a:bodyPr/>
          <a:lstStyle/>
          <a:p>
            <a:r>
              <a:rPr lang="en-GB" dirty="0" smtClean="0"/>
              <a:t>Behaviour expectations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827850"/>
            <a:ext cx="8640960" cy="6381328"/>
          </a:xfrm>
        </p:spPr>
        <p:txBody>
          <a:bodyPr>
            <a:normAutofit/>
          </a:bodyPr>
          <a:lstStyle/>
          <a:p>
            <a:r>
              <a:rPr lang="en-GB" sz="2600" dirty="0" smtClean="0"/>
              <a:t>A very important part of any trip</a:t>
            </a:r>
          </a:p>
          <a:p>
            <a:r>
              <a:rPr lang="en-GB" sz="2600" dirty="0" smtClean="0"/>
              <a:t>As the pupils are representing themselves and the school we expect the same high standards of behaviour that we see in school.</a:t>
            </a:r>
          </a:p>
          <a:p>
            <a:r>
              <a:rPr lang="en-GB" sz="2600" dirty="0" smtClean="0"/>
              <a:t>Safety is paramount during activities and instructors will be monitoring and looking for behaviour to ensure this – supported by our staff.</a:t>
            </a:r>
          </a:p>
          <a:p>
            <a:r>
              <a:rPr lang="en-GB" sz="2600" dirty="0" smtClean="0"/>
              <a:t>If an instructor/member of staff feels that a child is not listening/showing appropriate behaviour then they will be removed from the activity and may forego further activities.</a:t>
            </a:r>
          </a:p>
          <a:p>
            <a:r>
              <a:rPr lang="en-GB" sz="2600" dirty="0" smtClean="0"/>
              <a:t>In severe incidents you will be contacted and expected to collect your child from the site.</a:t>
            </a:r>
          </a:p>
          <a:p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endParaRPr lang="en-GB" sz="2600" dirty="0"/>
          </a:p>
          <a:p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73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9303"/>
            <a:ext cx="8229600" cy="1252728"/>
          </a:xfrm>
        </p:spPr>
        <p:txBody>
          <a:bodyPr/>
          <a:lstStyle/>
          <a:p>
            <a:r>
              <a:rPr lang="en-GB" dirty="0" smtClean="0"/>
              <a:t>What to pack</a:t>
            </a:r>
            <a:endParaRPr lang="en-GB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9704" y="1014999"/>
            <a:ext cx="4984344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 smtClean="0">
                <a:solidFill>
                  <a:schemeClr val="tx1"/>
                </a:solidFill>
              </a:rPr>
              <a:t>Sleeping bag/pillow and pillowcase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A drink bottle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Torch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Toiletries (roll on deodorant)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Clothes for activity sessions: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</a:rPr>
              <a:t>Old clothes for activity sessions –long sleeved shirts, jumpers, trousers, jogging bottoms (not jeans)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</a:rPr>
              <a:t>T-Shirts and closed toe shoes are required for most sessions so bring plenty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T shirts, shoes, trousers for other times.</a:t>
            </a:r>
          </a:p>
          <a:p>
            <a:endParaRPr lang="en-GB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endParaRPr lang="en-GB" sz="2600" dirty="0" smtClean="0"/>
          </a:p>
          <a:p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645667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One case/holdall and one drawstring/lightweight ruck sack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5004048" y="1039713"/>
            <a:ext cx="3316407" cy="561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 smtClean="0">
                <a:solidFill>
                  <a:schemeClr val="tx1"/>
                </a:solidFill>
              </a:rPr>
              <a:t>Waterproof clothing – jacket/trousers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Large plastic bag for dirty clothes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Bath towels x 2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Sun cream/hat (if we’re lucky!)</a:t>
            </a:r>
          </a:p>
          <a:p>
            <a:r>
              <a:rPr lang="en-GB" sz="2200" dirty="0" smtClean="0">
                <a:solidFill>
                  <a:schemeClr val="tx1"/>
                </a:solidFill>
              </a:rPr>
              <a:t>Pyjamas and slippers</a:t>
            </a:r>
          </a:p>
          <a:p>
            <a:endParaRPr lang="en-GB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endParaRPr lang="en-GB" sz="2600" dirty="0" smtClean="0"/>
          </a:p>
          <a:p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19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9303"/>
            <a:ext cx="8229600" cy="1252728"/>
          </a:xfrm>
        </p:spPr>
        <p:txBody>
          <a:bodyPr/>
          <a:lstStyle/>
          <a:p>
            <a:r>
              <a:rPr lang="en-GB" dirty="0" smtClean="0"/>
              <a:t>What to pack – other items</a:t>
            </a:r>
            <a:endParaRPr lang="en-GB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79512" y="1272031"/>
            <a:ext cx="7438123" cy="464177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 smtClean="0">
                <a:solidFill>
                  <a:schemeClr val="tx1"/>
                </a:solidFill>
              </a:rPr>
              <a:t>A reading book</a:t>
            </a:r>
          </a:p>
          <a:p>
            <a:endParaRPr lang="en-GB" sz="3300" dirty="0" smtClean="0">
              <a:solidFill>
                <a:schemeClr val="tx1"/>
              </a:solidFill>
            </a:endParaRPr>
          </a:p>
          <a:p>
            <a:r>
              <a:rPr lang="en-GB" sz="3300" dirty="0" smtClean="0">
                <a:solidFill>
                  <a:schemeClr val="tx1"/>
                </a:solidFill>
              </a:rPr>
              <a:t>Playing cards/a small game</a:t>
            </a:r>
          </a:p>
          <a:p>
            <a:endParaRPr lang="en-GB" sz="3300" dirty="0" smtClean="0">
              <a:solidFill>
                <a:schemeClr val="tx1"/>
              </a:solidFill>
            </a:endParaRPr>
          </a:p>
          <a:p>
            <a:r>
              <a:rPr lang="en-GB" sz="3300" dirty="0" smtClean="0">
                <a:solidFill>
                  <a:schemeClr val="tx1"/>
                </a:solidFill>
              </a:rPr>
              <a:t>Money for snacks (sweets/drinks, souvenirs.</a:t>
            </a:r>
          </a:p>
          <a:p>
            <a:endParaRPr lang="en-GB" sz="33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3300" b="1" dirty="0" smtClean="0">
                <a:solidFill>
                  <a:schemeClr val="tx1"/>
                </a:solidFill>
              </a:rPr>
              <a:t>£5 maximum in coins not notes</a:t>
            </a:r>
          </a:p>
          <a:p>
            <a:pPr marL="0" indent="0">
              <a:buNone/>
            </a:pPr>
            <a:endParaRPr lang="en-GB" sz="2200" dirty="0" smtClean="0"/>
          </a:p>
          <a:p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endParaRPr lang="en-GB" sz="2600" dirty="0" smtClean="0"/>
          </a:p>
          <a:p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645667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One case/holdall and one drawstring/lightweight ruck sack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8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19303"/>
            <a:ext cx="8229600" cy="1252728"/>
          </a:xfrm>
        </p:spPr>
        <p:txBody>
          <a:bodyPr/>
          <a:lstStyle/>
          <a:p>
            <a:r>
              <a:rPr lang="en-GB" dirty="0" smtClean="0"/>
              <a:t>What not to take!</a:t>
            </a:r>
            <a:endParaRPr lang="en-GB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179512" y="860308"/>
            <a:ext cx="7438123" cy="54693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300" dirty="0" smtClean="0">
                <a:solidFill>
                  <a:schemeClr val="tx1"/>
                </a:solidFill>
              </a:rPr>
              <a:t>No jewellery</a:t>
            </a:r>
          </a:p>
          <a:p>
            <a:pPr marL="0" indent="0">
              <a:buNone/>
            </a:pPr>
            <a:endParaRPr lang="en-GB" sz="3300" dirty="0" smtClean="0">
              <a:solidFill>
                <a:schemeClr val="tx1"/>
              </a:solidFill>
            </a:endParaRPr>
          </a:p>
          <a:p>
            <a:r>
              <a:rPr lang="en-GB" sz="3300" dirty="0" smtClean="0">
                <a:solidFill>
                  <a:schemeClr val="tx1"/>
                </a:solidFill>
              </a:rPr>
              <a:t>No wellies</a:t>
            </a:r>
          </a:p>
          <a:p>
            <a:endParaRPr lang="en-GB" sz="3300" dirty="0">
              <a:solidFill>
                <a:schemeClr val="tx1"/>
              </a:solidFill>
            </a:endParaRPr>
          </a:p>
          <a:p>
            <a:r>
              <a:rPr lang="en-GB" sz="3300" dirty="0" smtClean="0">
                <a:solidFill>
                  <a:schemeClr val="tx1"/>
                </a:solidFill>
              </a:rPr>
              <a:t>No Aerosols</a:t>
            </a:r>
          </a:p>
          <a:p>
            <a:endParaRPr lang="en-GB" sz="3300" dirty="0" smtClean="0">
              <a:solidFill>
                <a:schemeClr val="tx1"/>
              </a:solidFill>
            </a:endParaRPr>
          </a:p>
          <a:p>
            <a:r>
              <a:rPr lang="en-GB" sz="3300" dirty="0" smtClean="0">
                <a:solidFill>
                  <a:schemeClr val="tx1"/>
                </a:solidFill>
              </a:rPr>
              <a:t>Denim jeans are not ideal for outdoor adventure activities</a:t>
            </a:r>
          </a:p>
          <a:p>
            <a:endParaRPr lang="en-GB" sz="3300" dirty="0">
              <a:solidFill>
                <a:schemeClr val="tx1"/>
              </a:solidFill>
            </a:endParaRPr>
          </a:p>
          <a:p>
            <a:r>
              <a:rPr lang="en-GB" sz="3300" dirty="0" smtClean="0">
                <a:solidFill>
                  <a:srgbClr val="FF0000"/>
                </a:solidFill>
              </a:rPr>
              <a:t>No mobile phones/electronic devices</a:t>
            </a:r>
          </a:p>
          <a:p>
            <a:endParaRPr lang="en-GB" sz="3300" dirty="0">
              <a:solidFill>
                <a:schemeClr val="tx1"/>
              </a:solidFill>
            </a:endParaRPr>
          </a:p>
          <a:p>
            <a:r>
              <a:rPr lang="en-GB" sz="3300" dirty="0" smtClean="0">
                <a:solidFill>
                  <a:srgbClr val="FF0000"/>
                </a:solidFill>
              </a:rPr>
              <a:t>No additional snacks</a:t>
            </a:r>
          </a:p>
          <a:p>
            <a:pPr marL="0" indent="0">
              <a:buNone/>
            </a:pPr>
            <a:endParaRPr lang="en-GB" sz="33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33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endParaRPr lang="en-GB" sz="2600" dirty="0" smtClean="0"/>
          </a:p>
          <a:p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sz="2600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 smtClean="0"/>
          </a:p>
          <a:p>
            <a:pPr marL="0" indent="0">
              <a:buFont typeface="Wingdings 3" charset="2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8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6587" y="330538"/>
            <a:ext cx="8229600" cy="1252728"/>
          </a:xfrm>
        </p:spPr>
        <p:txBody>
          <a:bodyPr/>
          <a:lstStyle/>
          <a:p>
            <a:r>
              <a:rPr lang="en-GB" dirty="0" smtClean="0"/>
              <a:t>Risk Assessments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323528" y="510607"/>
            <a:ext cx="8352928" cy="6381328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600" dirty="0" smtClean="0"/>
              <a:t>Safety is paramount in all we do.</a:t>
            </a:r>
          </a:p>
          <a:p>
            <a:endParaRPr lang="en-GB" sz="2600" dirty="0" smtClean="0"/>
          </a:p>
          <a:p>
            <a:r>
              <a:rPr lang="en-GB" sz="2600" dirty="0" smtClean="0"/>
              <a:t>All staff have risk assessments for the visit, including those from Manor Adventure relating to activities.</a:t>
            </a:r>
          </a:p>
          <a:p>
            <a:endParaRPr lang="en-GB" sz="2600" dirty="0"/>
          </a:p>
          <a:p>
            <a:r>
              <a:rPr lang="en-GB" sz="2600" dirty="0" smtClean="0"/>
              <a:t>Manor Adventure has the </a:t>
            </a:r>
            <a:r>
              <a:rPr lang="en-GB" sz="2600" dirty="0" err="1" smtClean="0"/>
              <a:t>LoTC</a:t>
            </a:r>
            <a:r>
              <a:rPr lang="en-GB" sz="2600" dirty="0" smtClean="0"/>
              <a:t> accreditation in line with this.</a:t>
            </a:r>
          </a:p>
          <a:p>
            <a:pPr marL="0" indent="0">
              <a:buNone/>
            </a:pPr>
            <a:endParaRPr lang="en-GB" sz="2600" dirty="0" smtClean="0"/>
          </a:p>
          <a:p>
            <a:r>
              <a:rPr lang="en-GB" sz="2600" dirty="0" smtClean="0"/>
              <a:t>Children will be made aware of the need to follow instructions for their and our safety throughout.</a:t>
            </a:r>
          </a:p>
          <a:p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endParaRPr lang="en-GB" sz="2600" dirty="0"/>
          </a:p>
          <a:p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86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611560" y="2757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/>
              <a:t>Next steps...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378894" y="620688"/>
            <a:ext cx="8352928" cy="5760640"/>
          </a:xfrm>
        </p:spPr>
        <p:txBody>
          <a:bodyPr>
            <a:normAutofit/>
          </a:bodyPr>
          <a:lstStyle/>
          <a:p>
            <a:r>
              <a:rPr lang="en-GB" sz="2600" dirty="0" smtClean="0"/>
              <a:t>Please </a:t>
            </a:r>
            <a:r>
              <a:rPr lang="en-GB" sz="2600" dirty="0" smtClean="0"/>
              <a:t>complete the online form and pay the £50 deposit by Thursday 6</a:t>
            </a:r>
            <a:r>
              <a:rPr lang="en-GB" sz="2600" baseline="30000" dirty="0" smtClean="0"/>
              <a:t>th</a:t>
            </a:r>
            <a:r>
              <a:rPr lang="en-GB" sz="2600" dirty="0" smtClean="0"/>
              <a:t> October.</a:t>
            </a:r>
            <a:endParaRPr lang="en-GB" sz="2600" dirty="0" smtClean="0"/>
          </a:p>
          <a:p>
            <a:r>
              <a:rPr lang="en-GB" sz="2600" dirty="0" smtClean="0"/>
              <a:t>We will then outline the payment schedule in instalments </a:t>
            </a:r>
            <a:r>
              <a:rPr lang="en-GB" sz="2600" dirty="0" err="1" smtClean="0"/>
              <a:t>culiminating</a:t>
            </a:r>
            <a:r>
              <a:rPr lang="en-GB" sz="2600" dirty="0" smtClean="0"/>
              <a:t> in payments being collected before February half-term.</a:t>
            </a:r>
            <a:endParaRPr lang="en-GB" sz="2600" dirty="0" smtClean="0"/>
          </a:p>
          <a:p>
            <a:r>
              <a:rPr lang="en-GB" sz="2600" dirty="0" smtClean="0"/>
              <a:t>Please </a:t>
            </a:r>
            <a:r>
              <a:rPr lang="en-GB" sz="2600" dirty="0" smtClean="0"/>
              <a:t>contact the school tomorrow if you have any questions.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35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99792" y="2564904"/>
            <a:ext cx="2808312" cy="1252728"/>
          </a:xfrm>
        </p:spPr>
        <p:txBody>
          <a:bodyPr/>
          <a:lstStyle/>
          <a:p>
            <a:r>
              <a:rPr lang="en-GB" dirty="0" smtClean="0"/>
              <a:t>Thank you!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323528" y="692696"/>
            <a:ext cx="8352928" cy="6381328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pPr marL="0" indent="0">
              <a:buNone/>
            </a:pPr>
            <a:endParaRPr lang="en-GB" sz="2600" dirty="0" smtClean="0"/>
          </a:p>
          <a:p>
            <a:endParaRPr lang="en-GB" sz="2600" dirty="0" smtClean="0"/>
          </a:p>
          <a:p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endParaRPr lang="en-GB" sz="2600" dirty="0"/>
          </a:p>
          <a:p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90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Agenda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3816424"/>
          </a:xfrm>
        </p:spPr>
        <p:txBody>
          <a:bodyPr>
            <a:normAutofit fontScale="92500" lnSpcReduction="20000"/>
          </a:bodyPr>
          <a:lstStyle/>
          <a:p>
            <a:r>
              <a:rPr lang="en-GB" sz="3900" dirty="0" smtClean="0"/>
              <a:t>Who’s going</a:t>
            </a:r>
          </a:p>
          <a:p>
            <a:r>
              <a:rPr lang="en-GB" sz="3900" dirty="0" smtClean="0"/>
              <a:t>Basic itinerary</a:t>
            </a:r>
          </a:p>
          <a:p>
            <a:r>
              <a:rPr lang="en-GB" sz="3900" dirty="0" smtClean="0"/>
              <a:t>Planning: Food/ Packing/consents/activities/groupings/ expectations</a:t>
            </a:r>
          </a:p>
          <a:p>
            <a:r>
              <a:rPr lang="en-GB" sz="3900" dirty="0" smtClean="0"/>
              <a:t>Risk assessments –Activities</a:t>
            </a:r>
          </a:p>
          <a:p>
            <a:r>
              <a:rPr lang="en-GB" sz="3900" dirty="0" smtClean="0"/>
              <a:t>Next </a:t>
            </a:r>
            <a:r>
              <a:rPr lang="en-GB" sz="3900" dirty="0" smtClean="0"/>
              <a:t>steps</a:t>
            </a:r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2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Who’s going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84784"/>
            <a:ext cx="864096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500" dirty="0" smtClean="0"/>
          </a:p>
          <a:p>
            <a:r>
              <a:rPr lang="en-GB" sz="3200" dirty="0" smtClean="0"/>
              <a:t>Mr Doyle</a:t>
            </a:r>
          </a:p>
          <a:p>
            <a:r>
              <a:rPr lang="en-GB" sz="3200" dirty="0" smtClean="0"/>
              <a:t>Miss Eaton</a:t>
            </a:r>
          </a:p>
          <a:p>
            <a:r>
              <a:rPr lang="en-GB" sz="3200" dirty="0" smtClean="0"/>
              <a:t>Mr Burch</a:t>
            </a:r>
          </a:p>
          <a:p>
            <a:r>
              <a:rPr lang="en-GB" sz="3200" dirty="0" smtClean="0"/>
              <a:t>TBC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And a group of lovely Year 5 children!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4443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59"/>
            <a:ext cx="8229600" cy="1252728"/>
          </a:xfrm>
        </p:spPr>
        <p:txBody>
          <a:bodyPr/>
          <a:lstStyle/>
          <a:p>
            <a:r>
              <a:rPr lang="en-GB" dirty="0" smtClean="0"/>
              <a:t>Planned itinerary!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637604"/>
            <a:ext cx="8640960" cy="6381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smtClean="0"/>
              <a:t>Weds: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FF0000"/>
                </a:solidFill>
              </a:rPr>
              <a:t>11.45am</a:t>
            </a:r>
            <a:r>
              <a:rPr lang="en-GB" sz="2200" dirty="0" smtClean="0"/>
              <a:t>				Arrive at school 				</a:t>
            </a:r>
            <a:endParaRPr lang="en-GB" sz="22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200" dirty="0" smtClean="0"/>
              <a:t>11.50am				Meet in hall and give any medications								to Mr Doyle</a:t>
            </a:r>
          </a:p>
          <a:p>
            <a:pPr marL="0" indent="0">
              <a:buNone/>
            </a:pPr>
            <a:r>
              <a:rPr lang="en-GB" sz="2200" dirty="0" smtClean="0"/>
              <a:t>12.15pm				Board coach</a:t>
            </a:r>
          </a:p>
          <a:p>
            <a:pPr marL="0" indent="0">
              <a:buNone/>
            </a:pPr>
            <a:r>
              <a:rPr lang="en-GB" sz="2200" dirty="0" smtClean="0"/>
              <a:t>12.30pm				Depart Halifax</a:t>
            </a:r>
          </a:p>
          <a:p>
            <a:pPr marL="0" indent="0">
              <a:buNone/>
            </a:pPr>
            <a:r>
              <a:rPr lang="en-GB" sz="2200" dirty="0" smtClean="0"/>
              <a:t>2.30pm				Arrive at Manor Adventure</a:t>
            </a:r>
          </a:p>
          <a:p>
            <a:pPr marL="0" indent="0">
              <a:buNone/>
            </a:pPr>
            <a:r>
              <a:rPr lang="en-GB" sz="2200" dirty="0" smtClean="0"/>
              <a:t>2.30 – 3.00pm			Meet at site and orientate</a:t>
            </a:r>
          </a:p>
          <a:p>
            <a:pPr marL="0" indent="0">
              <a:buNone/>
            </a:pPr>
            <a:r>
              <a:rPr lang="en-GB" sz="2200" dirty="0" smtClean="0"/>
              <a:t>3.30 – 5.00				First activity</a:t>
            </a:r>
          </a:p>
          <a:p>
            <a:pPr marL="0" indent="0">
              <a:buNone/>
            </a:pPr>
            <a:r>
              <a:rPr lang="en-GB" sz="2200" dirty="0" smtClean="0"/>
              <a:t>5.15 – 6.30				Second activity</a:t>
            </a:r>
          </a:p>
          <a:p>
            <a:pPr marL="0" indent="0">
              <a:buNone/>
            </a:pPr>
            <a:r>
              <a:rPr lang="en-GB" sz="2200" dirty="0" smtClean="0"/>
              <a:t>7.00 </a:t>
            </a:r>
            <a:r>
              <a:rPr lang="en-GB" sz="2200" dirty="0"/>
              <a:t>	</a:t>
            </a:r>
            <a:r>
              <a:rPr lang="en-GB" sz="2200" dirty="0" smtClean="0"/>
              <a:t>				Evening meal</a:t>
            </a:r>
          </a:p>
          <a:p>
            <a:pPr marL="0" indent="0">
              <a:buNone/>
            </a:pPr>
            <a:r>
              <a:rPr lang="en-GB" sz="2200" dirty="0" smtClean="0"/>
              <a:t>7.30 – 9.00				Activities</a:t>
            </a:r>
          </a:p>
          <a:p>
            <a:pPr marL="0" indent="0">
              <a:buNone/>
            </a:pPr>
            <a:r>
              <a:rPr lang="en-GB" sz="2200" dirty="0" smtClean="0"/>
              <a:t>9.15					Bed and sleep!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5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59"/>
            <a:ext cx="8229600" cy="1252728"/>
          </a:xfrm>
        </p:spPr>
        <p:txBody>
          <a:bodyPr/>
          <a:lstStyle/>
          <a:p>
            <a:r>
              <a:rPr lang="en-GB" dirty="0" smtClean="0"/>
              <a:t>Planned itinerary!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97307"/>
            <a:ext cx="8640960" cy="61000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Thursday:</a:t>
            </a:r>
          </a:p>
          <a:p>
            <a:pPr marL="0" indent="0">
              <a:buNone/>
            </a:pPr>
            <a:r>
              <a:rPr lang="en-GB" sz="2400" dirty="0" smtClean="0"/>
              <a:t>7.00 – 9.00 		Breakfast</a:t>
            </a:r>
            <a:endParaRPr lang="en-GB" sz="24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dirty="0" smtClean="0"/>
              <a:t>9.00 – 10.30		Activity 3</a:t>
            </a:r>
          </a:p>
          <a:p>
            <a:pPr marL="0" indent="0">
              <a:buNone/>
            </a:pPr>
            <a:r>
              <a:rPr lang="en-GB" sz="2400" dirty="0" smtClean="0"/>
              <a:t>10.30 – 12.00		Activity 4</a:t>
            </a:r>
          </a:p>
          <a:p>
            <a:pPr marL="0" indent="0">
              <a:buNone/>
            </a:pPr>
            <a:r>
              <a:rPr lang="en-GB" sz="2400" dirty="0" smtClean="0"/>
              <a:t>12.00 – 2.00		Lunch and free time</a:t>
            </a:r>
          </a:p>
          <a:p>
            <a:pPr marL="0" indent="0">
              <a:buNone/>
            </a:pPr>
            <a:r>
              <a:rPr lang="en-GB" sz="2400" dirty="0" smtClean="0"/>
              <a:t>2.00 – 3.30		Activity 5 </a:t>
            </a:r>
          </a:p>
          <a:p>
            <a:pPr marL="0" indent="0">
              <a:buNone/>
            </a:pPr>
            <a:r>
              <a:rPr lang="en-GB" sz="2400" dirty="0" smtClean="0"/>
              <a:t>3.30 – 5.00		Activity 6</a:t>
            </a:r>
          </a:p>
          <a:p>
            <a:pPr marL="0" indent="0">
              <a:buNone/>
            </a:pPr>
            <a:r>
              <a:rPr lang="en-GB" sz="2400" dirty="0" smtClean="0"/>
              <a:t>5.00 – 7.00		Dinner</a:t>
            </a:r>
          </a:p>
          <a:p>
            <a:pPr marL="0" indent="0">
              <a:buNone/>
            </a:pPr>
            <a:r>
              <a:rPr lang="en-GB" sz="2400" dirty="0" smtClean="0"/>
              <a:t>7.00 – 9.00		Evening activity – Manor Olympics</a:t>
            </a:r>
          </a:p>
          <a:p>
            <a:pPr marL="0" indent="0">
              <a:buNone/>
            </a:pPr>
            <a:r>
              <a:rPr lang="en-GB" sz="2400" dirty="0" smtClean="0"/>
              <a:t>9.00				Bed!! (Earlier than night before!)</a:t>
            </a:r>
          </a:p>
        </p:txBody>
      </p:sp>
    </p:spTree>
    <p:extLst>
      <p:ext uri="{BB962C8B-B14F-4D97-AF65-F5344CB8AC3E}">
        <p14:creationId xmlns:p14="http://schemas.microsoft.com/office/powerpoint/2010/main" val="197067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59"/>
            <a:ext cx="8229600" cy="1252728"/>
          </a:xfrm>
        </p:spPr>
        <p:txBody>
          <a:bodyPr/>
          <a:lstStyle/>
          <a:p>
            <a:r>
              <a:rPr lang="en-GB" dirty="0" smtClean="0"/>
              <a:t>Planned itinerary!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476672"/>
            <a:ext cx="864096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Friday:</a:t>
            </a:r>
          </a:p>
          <a:p>
            <a:pPr marL="0" indent="0">
              <a:buNone/>
            </a:pPr>
            <a:r>
              <a:rPr lang="en-GB" sz="2400" dirty="0" smtClean="0"/>
              <a:t>7.00 – 9.00 		Breakfast/pack!</a:t>
            </a:r>
            <a:endParaRPr lang="en-GB" sz="24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dirty="0" smtClean="0"/>
              <a:t>9.00 – 10.30		Activity 7</a:t>
            </a:r>
          </a:p>
          <a:p>
            <a:pPr marL="0" indent="0">
              <a:buNone/>
            </a:pPr>
            <a:r>
              <a:rPr lang="en-GB" sz="2400" dirty="0" smtClean="0"/>
              <a:t>10.30 – 12.00		Activity </a:t>
            </a:r>
            <a:r>
              <a:rPr lang="en-GB" sz="2400" dirty="0"/>
              <a:t>8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12.00 – 1.00		Lunch and free time</a:t>
            </a:r>
          </a:p>
          <a:p>
            <a:pPr marL="0" indent="0">
              <a:buNone/>
            </a:pPr>
            <a:r>
              <a:rPr lang="en-GB" sz="2400" dirty="0" smtClean="0"/>
              <a:t>1.30pm			Depart centre</a:t>
            </a:r>
          </a:p>
          <a:p>
            <a:pPr marL="0" indent="0">
              <a:buNone/>
            </a:pPr>
            <a:r>
              <a:rPr lang="en-GB" sz="2400" dirty="0" smtClean="0"/>
              <a:t>3.00 – 3.15		Arrive back at school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With lots of great memories and exhausted children.... And adults…..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17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59"/>
            <a:ext cx="8229600" cy="1252728"/>
          </a:xfrm>
        </p:spPr>
        <p:txBody>
          <a:bodyPr/>
          <a:lstStyle/>
          <a:p>
            <a:r>
              <a:rPr lang="en-GB" dirty="0" smtClean="0"/>
              <a:t>Planning – consents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6381328"/>
          </a:xfrm>
        </p:spPr>
        <p:txBody>
          <a:bodyPr>
            <a:normAutofit/>
          </a:bodyPr>
          <a:lstStyle/>
          <a:p>
            <a:r>
              <a:rPr lang="en-GB" sz="2600" dirty="0" smtClean="0"/>
              <a:t>Parents/carers will have completed the parental consent/medical forms.</a:t>
            </a:r>
          </a:p>
          <a:p>
            <a:r>
              <a:rPr lang="en-GB" sz="2600" dirty="0" smtClean="0"/>
              <a:t>Please any update medical forms as required and give to me as soon as possible.</a:t>
            </a:r>
            <a:endParaRPr lang="en-GB" sz="2600" dirty="0" smtClean="0">
              <a:solidFill>
                <a:srgbClr val="FF0000"/>
              </a:solidFill>
            </a:endParaRPr>
          </a:p>
          <a:p>
            <a:r>
              <a:rPr lang="en-GB" sz="2600" dirty="0" smtClean="0"/>
              <a:t>Any medications will need to be given to Mr Doyle on the morning of the trip in clearly labelled bags with any further instructions as required – please contact me in advance to discuss any specific details.</a:t>
            </a:r>
          </a:p>
          <a:p>
            <a:r>
              <a:rPr lang="en-GB" sz="2600" dirty="0" smtClean="0"/>
              <a:t>I will look after the medications and administer as required. Please ensure inhalers are also sent in as required. Children/group leader will be responsible for these when visiting activities.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6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59"/>
            <a:ext cx="8229600" cy="1252728"/>
          </a:xfrm>
        </p:spPr>
        <p:txBody>
          <a:bodyPr/>
          <a:lstStyle/>
          <a:p>
            <a:r>
              <a:rPr lang="en-GB" dirty="0" smtClean="0"/>
              <a:t>Activities!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6381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Our activity </a:t>
            </a:r>
            <a:r>
              <a:rPr lang="en-GB" sz="2600" dirty="0" smtClean="0"/>
              <a:t>program may include:</a:t>
            </a:r>
            <a:endParaRPr lang="en-GB" sz="2600" dirty="0"/>
          </a:p>
          <a:p>
            <a:r>
              <a:rPr lang="en-GB" sz="2600" dirty="0" smtClean="0"/>
              <a:t>Bouldering</a:t>
            </a:r>
          </a:p>
          <a:p>
            <a:r>
              <a:rPr lang="en-GB" sz="2600" dirty="0" smtClean="0"/>
              <a:t>Survival skills</a:t>
            </a:r>
          </a:p>
          <a:p>
            <a:r>
              <a:rPr lang="en-GB" sz="2600" dirty="0" smtClean="0"/>
              <a:t>Archery</a:t>
            </a:r>
          </a:p>
          <a:p>
            <a:r>
              <a:rPr lang="en-GB" sz="2600" dirty="0" smtClean="0"/>
              <a:t>Obstacle Course</a:t>
            </a:r>
          </a:p>
          <a:p>
            <a:r>
              <a:rPr lang="en-GB" sz="2600" dirty="0" smtClean="0"/>
              <a:t>Low Ropes</a:t>
            </a:r>
          </a:p>
          <a:p>
            <a:r>
              <a:rPr lang="en-GB" sz="2600" dirty="0" smtClean="0"/>
              <a:t>Canoeing</a:t>
            </a:r>
          </a:p>
          <a:p>
            <a:r>
              <a:rPr lang="en-GB" sz="2600" dirty="0" smtClean="0"/>
              <a:t>Kayaks</a:t>
            </a:r>
          </a:p>
          <a:p>
            <a:r>
              <a:rPr lang="en-GB" sz="2600" dirty="0" smtClean="0"/>
              <a:t>Giant Stand Up Paddle Board</a:t>
            </a:r>
          </a:p>
          <a:p>
            <a:r>
              <a:rPr lang="en-GB" sz="2600" dirty="0" smtClean="0"/>
              <a:t>Manor Olympics</a:t>
            </a:r>
          </a:p>
          <a:p>
            <a:endParaRPr lang="en-GB" sz="2600" dirty="0" smtClean="0"/>
          </a:p>
          <a:p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2636912"/>
            <a:ext cx="28803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FF0000"/>
                </a:solidFill>
              </a:rPr>
              <a:t>Children will be in four groups of 10/11 each accompanied by a group leader</a:t>
            </a:r>
            <a:endParaRPr lang="en-GB" sz="2600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1556792"/>
            <a:ext cx="1773657" cy="202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1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/>
          <a:lstStyle/>
          <a:p>
            <a:r>
              <a:rPr lang="en-GB" dirty="0" smtClean="0"/>
              <a:t>Food</a:t>
            </a:r>
            <a:r>
              <a:rPr lang="en-GB" dirty="0"/>
              <a:t>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6381328"/>
          </a:xfrm>
        </p:spPr>
        <p:txBody>
          <a:bodyPr>
            <a:normAutofit/>
          </a:bodyPr>
          <a:lstStyle/>
          <a:p>
            <a:r>
              <a:rPr lang="en-GB" sz="2600" dirty="0" smtClean="0"/>
              <a:t>A very important part of any trip!</a:t>
            </a:r>
          </a:p>
          <a:p>
            <a:r>
              <a:rPr lang="en-GB" sz="2600" dirty="0">
                <a:solidFill>
                  <a:srgbClr val="FF0000"/>
                </a:solidFill>
              </a:rPr>
              <a:t>W</a:t>
            </a:r>
            <a:r>
              <a:rPr lang="en-GB" sz="2600" dirty="0" smtClean="0">
                <a:solidFill>
                  <a:srgbClr val="FF0000"/>
                </a:solidFill>
              </a:rPr>
              <a:t>ater bottle </a:t>
            </a:r>
            <a:r>
              <a:rPr lang="en-GB" sz="2600" dirty="0" smtClean="0"/>
              <a:t>please. </a:t>
            </a:r>
          </a:p>
          <a:p>
            <a:r>
              <a:rPr lang="en-GB" sz="2600" dirty="0" smtClean="0"/>
              <a:t>Manor Adventure menus vary day-to-day. There is always a choice of hot and cold dishes, vegetarian options, and fresh salad bar. Meals are served in a communal dining area.</a:t>
            </a:r>
          </a:p>
          <a:p>
            <a:r>
              <a:rPr lang="en-GB" sz="2600" dirty="0" smtClean="0"/>
              <a:t>Any dietary requirements I will ensure have been passed on to Manor Adventure before we visit as per the information provided by you.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8242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1597</TotalTime>
  <Words>721</Words>
  <Application>Microsoft Office PowerPoint</Application>
  <PresentationFormat>On-screen Show (4:3)</PresentationFormat>
  <Paragraphs>308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PowerPoint Presentation</vt:lpstr>
      <vt:lpstr>Agenda </vt:lpstr>
      <vt:lpstr>Who’s going</vt:lpstr>
      <vt:lpstr>Planned itinerary!</vt:lpstr>
      <vt:lpstr>Planned itinerary!</vt:lpstr>
      <vt:lpstr>Planned itinerary!</vt:lpstr>
      <vt:lpstr>Planning – consents</vt:lpstr>
      <vt:lpstr>Activities!</vt:lpstr>
      <vt:lpstr>Food!</vt:lpstr>
      <vt:lpstr>Activity groups/dormitories</vt:lpstr>
      <vt:lpstr>Behaviour expectations</vt:lpstr>
      <vt:lpstr>What to pack</vt:lpstr>
      <vt:lpstr>What to pack – other items</vt:lpstr>
      <vt:lpstr>What not to take!</vt:lpstr>
      <vt:lpstr>Risk Assessments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Back!</dc:title>
  <dc:creator>headteacher</dc:creator>
  <cp:lastModifiedBy>Rob Doyle</cp:lastModifiedBy>
  <cp:revision>78</cp:revision>
  <dcterms:created xsi:type="dcterms:W3CDTF">2014-09-02T13:00:37Z</dcterms:created>
  <dcterms:modified xsi:type="dcterms:W3CDTF">2022-09-20T10:37:51Z</dcterms:modified>
</cp:coreProperties>
</file>